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70230A-24CC-4668-A7D6-DB59C81AFEC8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637914-45AD-4196-980E-DC3153C87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SB9VJcwQsc" TargetMode="External"/><Relationship Id="rId2" Type="http://schemas.openxmlformats.org/officeDocument/2006/relationships/hyperlink" Target="https://www.youtube.com/watch?v=y1kqd_RgNa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iD3yNn6v3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kx4ayxcTgw" TargetMode="External"/><Relationship Id="rId2" Type="http://schemas.openxmlformats.org/officeDocument/2006/relationships/hyperlink" Target="https://www.youtube.com/watch?v=4YdP5YLuJD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UYCgcZm5f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Fictional Writing From a Source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Evidence-Based Narrative Writing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1029" name="Picture 5" descr="C:\Documents and Settings\kirkemom\Local Settings\Temporary Internet Files\Content.IE5\LDICH3GQ\record-paper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1985" cy="2031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what you saw…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3074" name="Picture 2" descr="C:\Users\kirkemom\AppData\Local\Microsoft\Windows\Temporary Internet Files\Content.IE5\PMN2ZJNL\slideshare_icon_thumb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05000"/>
            <a:ext cx="3657600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 writing a book…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They aren’t able to give the audience the visual piece on a movie screen, so they have to create the visual effects within their readers imaginations.</a:t>
            </a:r>
          </a:p>
          <a:p>
            <a:endParaRPr lang="en-US" dirty="0" smtClean="0"/>
          </a:p>
          <a:p>
            <a:r>
              <a:rPr lang="en-US" dirty="0" smtClean="0"/>
              <a:t>They do that by using figurative language to create imagery for their readers.</a:t>
            </a:r>
          </a:p>
          <a:p>
            <a:endParaRPr lang="en-US" dirty="0" smtClean="0"/>
          </a:p>
          <a:p>
            <a:r>
              <a:rPr lang="en-US" dirty="0" smtClean="0"/>
              <a:t>They also use dialogue to bring the characters and their plot to life.  </a:t>
            </a:r>
          </a:p>
          <a:p>
            <a:endParaRPr lang="en-US" dirty="0" smtClean="0"/>
          </a:p>
          <a:p>
            <a:r>
              <a:rPr lang="en-US" dirty="0" smtClean="0"/>
              <a:t>They have to PAINT A PICTURE AND GIVE ADEQUATE BACKGROUND INFORMATION so their reader understands the book’s time period.</a:t>
            </a:r>
            <a:endParaRPr lang="en-US" dirty="0"/>
          </a:p>
        </p:txBody>
      </p:sp>
      <p:pic>
        <p:nvPicPr>
          <p:cNvPr id="4098" name="Picture 2" descr="C:\Users\kirkemom\AppData\Local\Microsoft\Windows\Temporary Internet Files\Content.IE5\GZ6HJHOV\14301-illustration-of-a-book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384459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Clips you can bring to life in writing…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www.youtube.com/watch?v=y1kqd_RgNac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www.youtube.com/watch?v=rSB9VJcwQsc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www.youtube.com/watch?v=viD3yNn6v30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1. Define narrative based writing</a:t>
            </a:r>
          </a:p>
          <a:p>
            <a:r>
              <a:rPr lang="en-US" dirty="0" smtClean="0"/>
              <a:t>2. Examine the aspects and qualities of narrative based writing</a:t>
            </a:r>
          </a:p>
          <a:p>
            <a:r>
              <a:rPr lang="en-US" dirty="0" smtClean="0"/>
              <a:t>3. Examine how the author makes you feel as though you are really there.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Materials needed:  </a:t>
            </a:r>
            <a:r>
              <a:rPr lang="en-US" dirty="0" smtClean="0"/>
              <a:t>Take out a blank piece of notebook paper, and label it with a standard heading.  We are going to take brief notes today.   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narrative based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2560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Narrative based writing </a:t>
            </a:r>
            <a:r>
              <a:rPr lang="en-US" sz="3600" dirty="0" smtClean="0"/>
              <a:t>is FICTIONAL writing that uses actual historical or scientific documents to make events seem real.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 If you write a narrative based story, you need to use </a:t>
            </a:r>
            <a:r>
              <a:rPr lang="en-US" sz="3600" dirty="0" smtClean="0">
                <a:solidFill>
                  <a:srgbClr val="00B050"/>
                </a:solidFill>
              </a:rPr>
              <a:t>SOURCES.</a:t>
            </a:r>
          </a:p>
          <a:p>
            <a:endParaRPr lang="en-US" sz="3600" dirty="0" smtClean="0"/>
          </a:p>
          <a:p>
            <a:pPr lvl="1"/>
            <a:endParaRPr lang="en-US" dirty="0"/>
          </a:p>
        </p:txBody>
      </p:sp>
      <p:pic>
        <p:nvPicPr>
          <p:cNvPr id="2050" name="Picture 2" descr="C:\Documents and Settings\kirkemom\Local Settings\Temporary Internet Files\Content.IE5\CWO9EE2N\write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89319">
            <a:off x="6980664" y="3306749"/>
            <a:ext cx="1809765" cy="1623510"/>
          </a:xfrm>
          <a:prstGeom prst="rect">
            <a:avLst/>
          </a:prstGeom>
          <a:noFill/>
        </p:spPr>
      </p:pic>
      <p:pic>
        <p:nvPicPr>
          <p:cNvPr id="1026" name="Picture 2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17284" y="0"/>
            <a:ext cx="626716" cy="514350"/>
          </a:xfrm>
          <a:prstGeom prst="rect">
            <a:avLst/>
          </a:prstGeom>
          <a:noFill/>
        </p:spPr>
      </p:pic>
      <p:sp>
        <p:nvSpPr>
          <p:cNvPr id="10" name="SMARTInkShape-9"/>
          <p:cNvSpPr/>
          <p:nvPr/>
        </p:nvSpPr>
        <p:spPr>
          <a:xfrm>
            <a:off x="5911453" y="2044898"/>
            <a:ext cx="1651993" cy="44645"/>
          </a:xfrm>
          <a:custGeom>
            <a:avLst/>
            <a:gdLst/>
            <a:ahLst/>
            <a:cxnLst/>
            <a:rect l="0" t="0" r="0" b="0"/>
            <a:pathLst>
              <a:path w="1651993" h="44645">
                <a:moveTo>
                  <a:pt x="0" y="44644"/>
                </a:moveTo>
                <a:lnTo>
                  <a:pt x="1517" y="39236"/>
                </a:lnTo>
                <a:lnTo>
                  <a:pt x="9029" y="31346"/>
                </a:lnTo>
                <a:lnTo>
                  <a:pt x="18786" y="24840"/>
                </a:lnTo>
                <a:lnTo>
                  <a:pt x="27408" y="19941"/>
                </a:lnTo>
                <a:lnTo>
                  <a:pt x="35692" y="15994"/>
                </a:lnTo>
                <a:lnTo>
                  <a:pt x="49569" y="13017"/>
                </a:lnTo>
                <a:lnTo>
                  <a:pt x="70090" y="11097"/>
                </a:lnTo>
                <a:lnTo>
                  <a:pt x="88376" y="9649"/>
                </a:lnTo>
                <a:lnTo>
                  <a:pt x="101500" y="7960"/>
                </a:lnTo>
                <a:lnTo>
                  <a:pt x="111792" y="5958"/>
                </a:lnTo>
                <a:lnTo>
                  <a:pt x="125166" y="3868"/>
                </a:lnTo>
                <a:lnTo>
                  <a:pt x="146988" y="3438"/>
                </a:lnTo>
                <a:lnTo>
                  <a:pt x="178074" y="5160"/>
                </a:lnTo>
                <a:lnTo>
                  <a:pt x="213944" y="6819"/>
                </a:lnTo>
                <a:lnTo>
                  <a:pt x="246264" y="8216"/>
                </a:lnTo>
                <a:lnTo>
                  <a:pt x="268817" y="9893"/>
                </a:lnTo>
                <a:lnTo>
                  <a:pt x="284523" y="11896"/>
                </a:lnTo>
                <a:lnTo>
                  <a:pt x="302611" y="14023"/>
                </a:lnTo>
                <a:lnTo>
                  <a:pt x="329438" y="15706"/>
                </a:lnTo>
                <a:lnTo>
                  <a:pt x="362672" y="16737"/>
                </a:lnTo>
                <a:lnTo>
                  <a:pt x="398025" y="17460"/>
                </a:lnTo>
                <a:lnTo>
                  <a:pt x="430375" y="18918"/>
                </a:lnTo>
                <a:lnTo>
                  <a:pt x="460305" y="21452"/>
                </a:lnTo>
                <a:lnTo>
                  <a:pt x="493373" y="23740"/>
                </a:lnTo>
                <a:lnTo>
                  <a:pt x="530242" y="25351"/>
                </a:lnTo>
                <a:lnTo>
                  <a:pt x="566419" y="27316"/>
                </a:lnTo>
                <a:lnTo>
                  <a:pt x="599996" y="30111"/>
                </a:lnTo>
                <a:lnTo>
                  <a:pt x="636348" y="32525"/>
                </a:lnTo>
                <a:lnTo>
                  <a:pt x="675555" y="34040"/>
                </a:lnTo>
                <a:lnTo>
                  <a:pt x="716547" y="34869"/>
                </a:lnTo>
                <a:lnTo>
                  <a:pt x="758973" y="35294"/>
                </a:lnTo>
                <a:lnTo>
                  <a:pt x="801941" y="35506"/>
                </a:lnTo>
                <a:lnTo>
                  <a:pt x="844254" y="35612"/>
                </a:lnTo>
                <a:lnTo>
                  <a:pt x="885660" y="35668"/>
                </a:lnTo>
                <a:lnTo>
                  <a:pt x="926728" y="35693"/>
                </a:lnTo>
                <a:lnTo>
                  <a:pt x="967630" y="35706"/>
                </a:lnTo>
                <a:lnTo>
                  <a:pt x="1008244" y="35712"/>
                </a:lnTo>
                <a:lnTo>
                  <a:pt x="1048595" y="35712"/>
                </a:lnTo>
                <a:lnTo>
                  <a:pt x="1085540" y="35544"/>
                </a:lnTo>
                <a:lnTo>
                  <a:pt x="1117907" y="34227"/>
                </a:lnTo>
                <a:lnTo>
                  <a:pt x="1151176" y="31669"/>
                </a:lnTo>
                <a:lnTo>
                  <a:pt x="1187550" y="29524"/>
                </a:lnTo>
                <a:lnTo>
                  <a:pt x="1226477" y="28218"/>
                </a:lnTo>
                <a:lnTo>
                  <a:pt x="1267115" y="27507"/>
                </a:lnTo>
                <a:lnTo>
                  <a:pt x="1307910" y="26977"/>
                </a:lnTo>
                <a:lnTo>
                  <a:pt x="1348072" y="25480"/>
                </a:lnTo>
                <a:lnTo>
                  <a:pt x="1388975" y="22825"/>
                </a:lnTo>
                <a:lnTo>
                  <a:pt x="1430832" y="20641"/>
                </a:lnTo>
                <a:lnTo>
                  <a:pt x="1472697" y="19306"/>
                </a:lnTo>
                <a:lnTo>
                  <a:pt x="1511083" y="18421"/>
                </a:lnTo>
                <a:lnTo>
                  <a:pt x="1542137" y="16793"/>
                </a:lnTo>
                <a:lnTo>
                  <a:pt x="1570739" y="14111"/>
                </a:lnTo>
                <a:lnTo>
                  <a:pt x="1598580" y="11809"/>
                </a:lnTo>
                <a:lnTo>
                  <a:pt x="1621849" y="9638"/>
                </a:lnTo>
                <a:lnTo>
                  <a:pt x="1639531" y="6406"/>
                </a:lnTo>
                <a:lnTo>
                  <a:pt x="1651992" y="0"/>
                </a:lnTo>
              </a:path>
            </a:pathLst>
          </a:custGeom>
          <a:ln w="19050">
            <a:solidFill>
              <a:srgbClr val="009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I ever seen narrative based writing before?</a:t>
            </a:r>
            <a:endParaRPr lang="en-US" dirty="0"/>
          </a:p>
        </p:txBody>
      </p:sp>
      <p:pic>
        <p:nvPicPr>
          <p:cNvPr id="3075" name="Picture 3" descr="C:\Documents and Settings\kirkemom\Local Settings\Temporary Internet Files\Content.IE5\L91FWGML\Question-Mark-15073-large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00200"/>
            <a:ext cx="2209800" cy="4154424"/>
          </a:xfrm>
          <a:prstGeom prst="rect">
            <a:avLst/>
          </a:prstGeom>
          <a:noFill/>
        </p:spPr>
      </p:pic>
      <p:pic>
        <p:nvPicPr>
          <p:cNvPr id="6" name="Picture 5" descr="brave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600200"/>
            <a:ext cx="3232573" cy="4692445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1524000"/>
            <a:ext cx="3341120" cy="4975363"/>
          </a:xfrm>
          <a:prstGeom prst="rect">
            <a:avLst/>
          </a:prstGeom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43200" y="1523999"/>
            <a:ext cx="3429000" cy="5152869"/>
          </a:xfrm>
          <a:prstGeom prst="rect">
            <a:avLst/>
          </a:prstGeom>
        </p:spPr>
      </p:pic>
      <p:pic>
        <p:nvPicPr>
          <p:cNvPr id="9" name="Picture 8" descr="download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95400" y="1600200"/>
            <a:ext cx="6458539" cy="4837670"/>
          </a:xfrm>
          <a:prstGeom prst="rect">
            <a:avLst/>
          </a:prstGeom>
        </p:spPr>
      </p:pic>
      <p:pic>
        <p:nvPicPr>
          <p:cNvPr id="10" name="Picture 9" descr="download (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43200" y="1600200"/>
            <a:ext cx="3657600" cy="5016137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1524000"/>
            <a:ext cx="3505200" cy="5060983"/>
          </a:xfrm>
          <a:prstGeom prst="rect">
            <a:avLst/>
          </a:prstGeom>
        </p:spPr>
      </p:pic>
      <p:pic>
        <p:nvPicPr>
          <p:cNvPr id="12" name="Picture 11" descr="download (4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43200" y="1524000"/>
            <a:ext cx="3694289" cy="5334000"/>
          </a:xfrm>
          <a:prstGeom prst="rect">
            <a:avLst/>
          </a:prstGeom>
        </p:spPr>
      </p:pic>
      <p:pic>
        <p:nvPicPr>
          <p:cNvPr id="13" name="Picture 12" descr="download (5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743200" y="1524000"/>
            <a:ext cx="3657600" cy="54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producers are writers…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Movie producers have actors who act out scenes.  They are able to tell us what time period we are watching through visual effects. (costumes, battle scenes, historical monuments.)</a:t>
            </a:r>
          </a:p>
          <a:p>
            <a:endParaRPr lang="en-US" dirty="0" smtClean="0"/>
          </a:p>
          <a:p>
            <a:r>
              <a:rPr lang="en-US" dirty="0" smtClean="0"/>
              <a:t>They are very careful with the language and dialect of their characters when writing scripts.   </a:t>
            </a:r>
            <a:endParaRPr lang="en-US" dirty="0"/>
          </a:p>
        </p:txBody>
      </p:sp>
      <p:pic>
        <p:nvPicPr>
          <p:cNvPr id="5122" name="Picture 2" descr="C:\Users\kirkemom\AppData\Local\Microsoft\Windows\Temporary Internet Files\Content.IE5\D8FJM13G\120px-clapboard_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1524000"/>
            <a:ext cx="1143000" cy="1143000"/>
          </a:xfrm>
          <a:prstGeom prst="rect">
            <a:avLst/>
          </a:prstGeom>
          <a:noFill/>
        </p:spPr>
      </p:pic>
      <p:sp>
        <p:nvSpPr>
          <p:cNvPr id="13" name="SMARTInkShape-10"/>
          <p:cNvSpPr/>
          <p:nvPr/>
        </p:nvSpPr>
        <p:spPr>
          <a:xfrm>
            <a:off x="1178717" y="5733536"/>
            <a:ext cx="741166" cy="70761"/>
          </a:xfrm>
          <a:custGeom>
            <a:avLst/>
            <a:gdLst/>
            <a:ahLst/>
            <a:cxnLst/>
            <a:rect l="0" t="0" r="0" b="0"/>
            <a:pathLst>
              <a:path w="741166" h="70761">
                <a:moveTo>
                  <a:pt x="0" y="70760"/>
                </a:moveTo>
                <a:lnTo>
                  <a:pt x="22134" y="69950"/>
                </a:lnTo>
                <a:lnTo>
                  <a:pt x="32813" y="67930"/>
                </a:lnTo>
                <a:lnTo>
                  <a:pt x="43511" y="65611"/>
                </a:lnTo>
                <a:lnTo>
                  <a:pt x="57143" y="62664"/>
                </a:lnTo>
                <a:lnTo>
                  <a:pt x="74715" y="58737"/>
                </a:lnTo>
                <a:lnTo>
                  <a:pt x="94700" y="54549"/>
                </a:lnTo>
                <a:lnTo>
                  <a:pt x="117639" y="50614"/>
                </a:lnTo>
                <a:lnTo>
                  <a:pt x="144793" y="47501"/>
                </a:lnTo>
                <a:lnTo>
                  <a:pt x="174661" y="43981"/>
                </a:lnTo>
                <a:lnTo>
                  <a:pt x="208574" y="38803"/>
                </a:lnTo>
                <a:lnTo>
                  <a:pt x="244920" y="33060"/>
                </a:lnTo>
                <a:lnTo>
                  <a:pt x="282787" y="27572"/>
                </a:lnTo>
                <a:lnTo>
                  <a:pt x="318694" y="22816"/>
                </a:lnTo>
                <a:lnTo>
                  <a:pt x="349792" y="18578"/>
                </a:lnTo>
                <a:lnTo>
                  <a:pt x="379656" y="14589"/>
                </a:lnTo>
                <a:lnTo>
                  <a:pt x="412694" y="10495"/>
                </a:lnTo>
                <a:lnTo>
                  <a:pt x="447874" y="6281"/>
                </a:lnTo>
                <a:lnTo>
                  <a:pt x="483927" y="3185"/>
                </a:lnTo>
                <a:lnTo>
                  <a:pt x="521317" y="1336"/>
                </a:lnTo>
                <a:lnTo>
                  <a:pt x="560826" y="345"/>
                </a:lnTo>
                <a:lnTo>
                  <a:pt x="599792" y="0"/>
                </a:lnTo>
                <a:lnTo>
                  <a:pt x="633819" y="1003"/>
                </a:lnTo>
                <a:lnTo>
                  <a:pt x="662770" y="3375"/>
                </a:lnTo>
                <a:lnTo>
                  <a:pt x="686559" y="5626"/>
                </a:lnTo>
                <a:lnTo>
                  <a:pt x="702130" y="7491"/>
                </a:lnTo>
                <a:lnTo>
                  <a:pt x="711212" y="9265"/>
                </a:lnTo>
                <a:lnTo>
                  <a:pt x="716502" y="11044"/>
                </a:lnTo>
                <a:lnTo>
                  <a:pt x="720899" y="12874"/>
                </a:lnTo>
                <a:lnTo>
                  <a:pt x="726150" y="14758"/>
                </a:lnTo>
                <a:lnTo>
                  <a:pt x="732782" y="16390"/>
                </a:lnTo>
                <a:lnTo>
                  <a:pt x="741165" y="17181"/>
                </a:lnTo>
              </a:path>
            </a:pathLst>
          </a:custGeom>
          <a:ln w="19050">
            <a:solidFill>
              <a:srgbClr val="009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Shape-11"/>
          <p:cNvSpPr/>
          <p:nvPr/>
        </p:nvSpPr>
        <p:spPr>
          <a:xfrm>
            <a:off x="6072185" y="5224310"/>
            <a:ext cx="1580558" cy="133501"/>
          </a:xfrm>
          <a:custGeom>
            <a:avLst/>
            <a:gdLst/>
            <a:ahLst/>
            <a:cxnLst/>
            <a:rect l="0" t="0" r="0" b="0"/>
            <a:pathLst>
              <a:path w="1580558" h="133501">
                <a:moveTo>
                  <a:pt x="0" y="53134"/>
                </a:moveTo>
                <a:lnTo>
                  <a:pt x="38998" y="50408"/>
                </a:lnTo>
                <a:lnTo>
                  <a:pt x="80391" y="43390"/>
                </a:lnTo>
                <a:lnTo>
                  <a:pt x="122453" y="36085"/>
                </a:lnTo>
                <a:lnTo>
                  <a:pt x="164821" y="29370"/>
                </a:lnTo>
                <a:lnTo>
                  <a:pt x="203735" y="22754"/>
                </a:lnTo>
                <a:lnTo>
                  <a:pt x="237539" y="16768"/>
                </a:lnTo>
                <a:lnTo>
                  <a:pt x="268448" y="11420"/>
                </a:lnTo>
                <a:lnTo>
                  <a:pt x="297995" y="6855"/>
                </a:lnTo>
                <a:lnTo>
                  <a:pt x="331057" y="3591"/>
                </a:lnTo>
                <a:lnTo>
                  <a:pt x="367363" y="1653"/>
                </a:lnTo>
                <a:lnTo>
                  <a:pt x="405711" y="614"/>
                </a:lnTo>
                <a:lnTo>
                  <a:pt x="445455" y="85"/>
                </a:lnTo>
                <a:lnTo>
                  <a:pt x="484454" y="0"/>
                </a:lnTo>
                <a:lnTo>
                  <a:pt x="521831" y="1612"/>
                </a:lnTo>
                <a:lnTo>
                  <a:pt x="556908" y="5604"/>
                </a:lnTo>
                <a:lnTo>
                  <a:pt x="587403" y="10330"/>
                </a:lnTo>
                <a:lnTo>
                  <a:pt x="614623" y="15077"/>
                </a:lnTo>
                <a:lnTo>
                  <a:pt x="640354" y="19728"/>
                </a:lnTo>
                <a:lnTo>
                  <a:pt x="666633" y="24382"/>
                </a:lnTo>
                <a:lnTo>
                  <a:pt x="691719" y="29008"/>
                </a:lnTo>
                <a:lnTo>
                  <a:pt x="715681" y="33451"/>
                </a:lnTo>
                <a:lnTo>
                  <a:pt x="740382" y="37654"/>
                </a:lnTo>
                <a:lnTo>
                  <a:pt x="768495" y="41958"/>
                </a:lnTo>
                <a:lnTo>
                  <a:pt x="795853" y="46453"/>
                </a:lnTo>
                <a:lnTo>
                  <a:pt x="820949" y="50840"/>
                </a:lnTo>
                <a:lnTo>
                  <a:pt x="844771" y="55349"/>
                </a:lnTo>
                <a:lnTo>
                  <a:pt x="865892" y="59600"/>
                </a:lnTo>
                <a:lnTo>
                  <a:pt x="888945" y="63802"/>
                </a:lnTo>
                <a:lnTo>
                  <a:pt x="918868" y="66996"/>
                </a:lnTo>
                <a:lnTo>
                  <a:pt x="953807" y="69083"/>
                </a:lnTo>
                <a:lnTo>
                  <a:pt x="991041" y="71431"/>
                </a:lnTo>
                <a:lnTo>
                  <a:pt x="1029014" y="74520"/>
                </a:lnTo>
                <a:lnTo>
                  <a:pt x="1068296" y="76926"/>
                </a:lnTo>
                <a:lnTo>
                  <a:pt x="1108796" y="78369"/>
                </a:lnTo>
                <a:lnTo>
                  <a:pt x="1150257" y="79312"/>
                </a:lnTo>
                <a:lnTo>
                  <a:pt x="1192301" y="81059"/>
                </a:lnTo>
                <a:lnTo>
                  <a:pt x="1234485" y="83869"/>
                </a:lnTo>
                <a:lnTo>
                  <a:pt x="1276778" y="86122"/>
                </a:lnTo>
                <a:lnTo>
                  <a:pt x="1319607" y="88540"/>
                </a:lnTo>
                <a:lnTo>
                  <a:pt x="1362796" y="91808"/>
                </a:lnTo>
                <a:lnTo>
                  <a:pt x="1402523" y="94604"/>
                </a:lnTo>
                <a:lnTo>
                  <a:pt x="1437793" y="97584"/>
                </a:lnTo>
                <a:lnTo>
                  <a:pt x="1471256" y="101254"/>
                </a:lnTo>
                <a:lnTo>
                  <a:pt x="1499672" y="105068"/>
                </a:lnTo>
                <a:lnTo>
                  <a:pt x="1523880" y="109210"/>
                </a:lnTo>
                <a:lnTo>
                  <a:pt x="1544695" y="113430"/>
                </a:lnTo>
                <a:lnTo>
                  <a:pt x="1560084" y="118006"/>
                </a:lnTo>
                <a:lnTo>
                  <a:pt x="1571205" y="122596"/>
                </a:lnTo>
                <a:lnTo>
                  <a:pt x="1577930" y="127524"/>
                </a:lnTo>
                <a:lnTo>
                  <a:pt x="1580557" y="133500"/>
                </a:lnTo>
              </a:path>
            </a:pathLst>
          </a:custGeom>
          <a:ln w="19050">
            <a:solidFill>
              <a:srgbClr val="009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Shape-12"/>
          <p:cNvSpPr/>
          <p:nvPr/>
        </p:nvSpPr>
        <p:spPr>
          <a:xfrm>
            <a:off x="4446982" y="3786187"/>
            <a:ext cx="1276947" cy="30100"/>
          </a:xfrm>
          <a:custGeom>
            <a:avLst/>
            <a:gdLst/>
            <a:ahLst/>
            <a:cxnLst/>
            <a:rect l="0" t="0" r="0" b="0"/>
            <a:pathLst>
              <a:path w="1276947" h="30100">
                <a:moveTo>
                  <a:pt x="0" y="8930"/>
                </a:moveTo>
                <a:lnTo>
                  <a:pt x="19374" y="17073"/>
                </a:lnTo>
                <a:lnTo>
                  <a:pt x="51248" y="21722"/>
                </a:lnTo>
                <a:lnTo>
                  <a:pt x="85604" y="24049"/>
                </a:lnTo>
                <a:lnTo>
                  <a:pt x="118147" y="24049"/>
                </a:lnTo>
                <a:lnTo>
                  <a:pt x="152315" y="21358"/>
                </a:lnTo>
                <a:lnTo>
                  <a:pt x="188661" y="17375"/>
                </a:lnTo>
                <a:lnTo>
                  <a:pt x="226821" y="14143"/>
                </a:lnTo>
                <a:lnTo>
                  <a:pt x="266634" y="13062"/>
                </a:lnTo>
                <a:lnTo>
                  <a:pt x="306951" y="14100"/>
                </a:lnTo>
                <a:lnTo>
                  <a:pt x="346292" y="16201"/>
                </a:lnTo>
                <a:lnTo>
                  <a:pt x="384980" y="19133"/>
                </a:lnTo>
                <a:lnTo>
                  <a:pt x="424340" y="21989"/>
                </a:lnTo>
                <a:lnTo>
                  <a:pt x="463750" y="24092"/>
                </a:lnTo>
                <a:lnTo>
                  <a:pt x="502639" y="25364"/>
                </a:lnTo>
                <a:lnTo>
                  <a:pt x="542211" y="26069"/>
                </a:lnTo>
                <a:lnTo>
                  <a:pt x="581542" y="26824"/>
                </a:lnTo>
                <a:lnTo>
                  <a:pt x="618494" y="28523"/>
                </a:lnTo>
                <a:lnTo>
                  <a:pt x="653360" y="30099"/>
                </a:lnTo>
                <a:lnTo>
                  <a:pt x="687996" y="29918"/>
                </a:lnTo>
                <a:lnTo>
                  <a:pt x="722571" y="28973"/>
                </a:lnTo>
                <a:lnTo>
                  <a:pt x="757260" y="28091"/>
                </a:lnTo>
                <a:lnTo>
                  <a:pt x="792891" y="27113"/>
                </a:lnTo>
                <a:lnTo>
                  <a:pt x="829652" y="25317"/>
                </a:lnTo>
                <a:lnTo>
                  <a:pt x="866413" y="22920"/>
                </a:lnTo>
                <a:lnTo>
                  <a:pt x="904171" y="20881"/>
                </a:lnTo>
                <a:lnTo>
                  <a:pt x="943240" y="19136"/>
                </a:lnTo>
                <a:lnTo>
                  <a:pt x="983264" y="16808"/>
                </a:lnTo>
                <a:lnTo>
                  <a:pt x="1023606" y="14031"/>
                </a:lnTo>
                <a:lnTo>
                  <a:pt x="1062394" y="11873"/>
                </a:lnTo>
                <a:lnTo>
                  <a:pt x="1100432" y="10523"/>
                </a:lnTo>
                <a:lnTo>
                  <a:pt x="1138873" y="9735"/>
                </a:lnTo>
                <a:lnTo>
                  <a:pt x="1177552" y="8451"/>
                </a:lnTo>
                <a:lnTo>
                  <a:pt x="1215449" y="6179"/>
                </a:lnTo>
                <a:lnTo>
                  <a:pt x="1250010" y="3125"/>
                </a:lnTo>
                <a:lnTo>
                  <a:pt x="1276946" y="0"/>
                </a:lnTo>
              </a:path>
            </a:pathLst>
          </a:custGeom>
          <a:ln w="19050">
            <a:solidFill>
              <a:srgbClr val="AA55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I ever read narrative based writing before?</a:t>
            </a:r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371600"/>
            <a:ext cx="3474791" cy="5288556"/>
          </a:xfr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600200"/>
            <a:ext cx="4953000" cy="4953000"/>
          </a:xfrm>
          <a:prstGeom prst="rect">
            <a:avLst/>
          </a:prstGeom>
        </p:spPr>
      </p:pic>
      <p:pic>
        <p:nvPicPr>
          <p:cNvPr id="6" name="Picture 5" descr="download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1371600"/>
            <a:ext cx="3733800" cy="5343832"/>
          </a:xfrm>
          <a:prstGeom prst="rect">
            <a:avLst/>
          </a:prstGeom>
        </p:spPr>
      </p:pic>
      <p:pic>
        <p:nvPicPr>
          <p:cNvPr id="7" name="Picture 6" descr="download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1524000"/>
            <a:ext cx="3810000" cy="5339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genres of literature are evidence based? 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Most genres </a:t>
            </a:r>
            <a:r>
              <a:rPr lang="en-US" dirty="0" smtClean="0"/>
              <a:t>of literature are evidence based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en-US" dirty="0" smtClean="0"/>
              <a:t>(authors spend </a:t>
            </a:r>
            <a:r>
              <a:rPr lang="en-US" dirty="0" smtClean="0">
                <a:solidFill>
                  <a:srgbClr val="00B050"/>
                </a:solidFill>
              </a:rPr>
              <a:t>years and years </a:t>
            </a:r>
            <a:r>
              <a:rPr lang="en-US" dirty="0" smtClean="0"/>
              <a:t>researching before writing a story!)</a:t>
            </a:r>
          </a:p>
          <a:p>
            <a:endParaRPr lang="en-US" dirty="0" smtClean="0"/>
          </a:p>
          <a:p>
            <a:r>
              <a:rPr lang="en-US" dirty="0" smtClean="0"/>
              <a:t>Evidence makes the writing appear to be more real and helps the audience connect to the writing.</a:t>
            </a:r>
          </a:p>
          <a:p>
            <a:endParaRPr lang="en-US" dirty="0" smtClean="0"/>
          </a:p>
          <a:p>
            <a:r>
              <a:rPr lang="en-US" dirty="0" smtClean="0"/>
              <a:t>Genres include:  </a:t>
            </a:r>
            <a:r>
              <a:rPr lang="en-US" dirty="0" smtClean="0">
                <a:solidFill>
                  <a:srgbClr val="00B050"/>
                </a:solidFill>
              </a:rPr>
              <a:t>historical fiction, science fiction, realistic fiction, and mystery</a:t>
            </a:r>
          </a:p>
        </p:txBody>
      </p:sp>
      <p:pic>
        <p:nvPicPr>
          <p:cNvPr id="4098" name="Picture 2" descr="C:\Documents and Settings\kirkemom\Local Settings\Temporary Internet Files\Content.IE5\RM0VKZP6\writer 2-73773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319213" cy="1330299"/>
          </a:xfrm>
          <a:prstGeom prst="rect">
            <a:avLst/>
          </a:prstGeom>
          <a:noFill/>
        </p:spPr>
      </p:pic>
      <p:pic>
        <p:nvPicPr>
          <p:cNvPr id="2050" name="Picture 2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867400"/>
            <a:ext cx="719563" cy="59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going to watch a few clips of historical fiction movies…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Your job is to…</a:t>
            </a:r>
          </a:p>
          <a:p>
            <a:pPr lvl="1"/>
            <a:r>
              <a:rPr lang="en-US" dirty="0" smtClean="0"/>
              <a:t>Write down </a:t>
            </a:r>
            <a:r>
              <a:rPr lang="en-US" dirty="0" smtClean="0">
                <a:solidFill>
                  <a:srgbClr val="00B050"/>
                </a:solidFill>
              </a:rPr>
              <a:t>three things </a:t>
            </a:r>
            <a:r>
              <a:rPr lang="en-US" dirty="0" smtClean="0"/>
              <a:t>from the clip that help you know what time frame in history the movie takes place in.</a:t>
            </a:r>
          </a:p>
          <a:p>
            <a:pPr lvl="2"/>
            <a:r>
              <a:rPr lang="en-US" dirty="0" smtClean="0"/>
              <a:t>Look at costumes…</a:t>
            </a:r>
          </a:p>
          <a:p>
            <a:pPr lvl="2"/>
            <a:r>
              <a:rPr lang="en-US" dirty="0" smtClean="0"/>
              <a:t>Look at weapons…</a:t>
            </a:r>
          </a:p>
          <a:p>
            <a:pPr lvl="2"/>
            <a:r>
              <a:rPr lang="en-US" dirty="0" smtClean="0"/>
              <a:t>Look for specific events in history…</a:t>
            </a:r>
          </a:p>
          <a:p>
            <a:pPr lvl="2"/>
            <a:r>
              <a:rPr lang="en-US" dirty="0" smtClean="0"/>
              <a:t>Look for characters you recognize…</a:t>
            </a:r>
          </a:p>
          <a:p>
            <a:pPr lvl="2">
              <a:buNone/>
            </a:pPr>
            <a:r>
              <a:rPr lang="en-US" b="1" dirty="0" smtClean="0"/>
              <a:t>Overall you are examining how the producer made you feel as though you </a:t>
            </a:r>
            <a:r>
              <a:rPr lang="en-US" b="1" dirty="0" smtClean="0">
                <a:solidFill>
                  <a:srgbClr val="00B050"/>
                </a:solidFill>
              </a:rPr>
              <a:t>were really viewing the past.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https://www.youtube.com/watch?v=4YdP5YLuJDc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https://www.youtube.com/watch?v=Ykx4ayxcTgw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https://www.youtube.com/watch?v=YUYCgcZm5fM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1436</TotalTime>
  <Words>443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Fictional Writing From a Source</vt:lpstr>
      <vt:lpstr>Learning Goals:</vt:lpstr>
      <vt:lpstr>What is narrative based writing?</vt:lpstr>
      <vt:lpstr>Have I ever seen narrative based writing before?</vt:lpstr>
      <vt:lpstr>Movie producers are writers…</vt:lpstr>
      <vt:lpstr>Have I ever read narrative based writing before?</vt:lpstr>
      <vt:lpstr>What genres of literature are evidence based?   </vt:lpstr>
      <vt:lpstr>We are going to watch a few clips of historical fiction movies…</vt:lpstr>
      <vt:lpstr>Clips…</vt:lpstr>
      <vt:lpstr>Share what you saw…</vt:lpstr>
      <vt:lpstr>Authors writing a book…</vt:lpstr>
      <vt:lpstr>Clips you can bring to life in writing…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Fictional Writing From a Source</dc:title>
  <dc:creator>kirkemom</dc:creator>
  <cp:lastModifiedBy>kirkemom</cp:lastModifiedBy>
  <cp:revision>36</cp:revision>
  <dcterms:created xsi:type="dcterms:W3CDTF">2015-10-20T13:51:52Z</dcterms:created>
  <dcterms:modified xsi:type="dcterms:W3CDTF">2015-10-21T14:23:40Z</dcterms:modified>
</cp:coreProperties>
</file>