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F42A87F7-AF1F-47E4-9BBC-E65FD8DD45D2}">
          <p14:sldIdLst>
            <p14:sldId id="256"/>
            <p14:sldId id="257"/>
            <p14:sldId id="258"/>
            <p14:sldId id="259"/>
            <p14:sldId id="260"/>
            <p14:sldId id="261"/>
            <p14:sldId id="262"/>
            <p14:sldId id="263"/>
            <p14:sldId id="264"/>
          </p14:sldIdLst>
        </p14:section>
        <p14:section name="Untitled Section" id="{77366E88-AE73-4E71-BE33-FC8FA97060F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7" autoAdjust="0"/>
    <p:restoredTop sz="94660"/>
  </p:normalViewPr>
  <p:slideViewPr>
    <p:cSldViewPr snapToGrid="0">
      <p:cViewPr varScale="1">
        <p:scale>
          <a:sx n="60" d="100"/>
          <a:sy n="60" d="100"/>
        </p:scale>
        <p:origin x="-78" y="-1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literarydevices.com/conceit/" TargetMode="External"/><Relationship Id="rId2" Type="http://schemas.openxmlformats.org/officeDocument/2006/relationships/hyperlink" Target="http://www.literarydevices.com/metaphor/" TargetMode="External"/><Relationship Id="rId1" Type="http://schemas.openxmlformats.org/officeDocument/2006/relationships/slideLayout" Target="../slideLayouts/slideLayout2.xml"/><Relationship Id="rId4" Type="http://schemas.openxmlformats.org/officeDocument/2006/relationships/hyperlink" Target="http://www.literarydevices.com/the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Extended Metaphor </a:t>
            </a:r>
            <a:endParaRPr lang="en-US" dirty="0"/>
          </a:p>
        </p:txBody>
      </p:sp>
      <p:sp>
        <p:nvSpPr>
          <p:cNvPr id="3" name="Subtitle 2"/>
          <p:cNvSpPr>
            <a:spLocks noGrp="1"/>
          </p:cNvSpPr>
          <p:nvPr>
            <p:ph type="subTitle" idx="1"/>
          </p:nvPr>
        </p:nvSpPr>
        <p:spPr/>
        <p:txBody>
          <a:bodyPr>
            <a:normAutofit/>
          </a:bodyPr>
          <a:lstStyle/>
          <a:p>
            <a:r>
              <a:rPr lang="en-US" sz="6000" dirty="0" smtClean="0"/>
              <a:t>Poem</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63610" y="228600"/>
            <a:ext cx="2690302" cy="22725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449" y="4055233"/>
            <a:ext cx="2241040" cy="27808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65731" y="3738221"/>
            <a:ext cx="4751245" cy="3022222"/>
          </a:xfrm>
          <a:prstGeom prst="rect">
            <a:avLst/>
          </a:prstGeom>
        </p:spPr>
      </p:pic>
    </p:spTree>
    <p:extLst>
      <p:ext uri="{BB962C8B-B14F-4D97-AF65-F5344CB8AC3E}">
        <p14:creationId xmlns:p14="http://schemas.microsoft.com/office/powerpoint/2010/main" xmlns="" val="19358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extended metaphor? </a:t>
            </a:r>
            <a:endParaRPr lang="en-US" dirty="0"/>
          </a:p>
        </p:txBody>
      </p:sp>
      <p:sp>
        <p:nvSpPr>
          <p:cNvPr id="3" name="Content Placeholder 2"/>
          <p:cNvSpPr>
            <a:spLocks noGrp="1"/>
          </p:cNvSpPr>
          <p:nvPr>
            <p:ph idx="1"/>
          </p:nvPr>
        </p:nvSpPr>
        <p:spPr/>
        <p:txBody>
          <a:bodyPr>
            <a:normAutofit lnSpcReduction="10000"/>
          </a:bodyPr>
          <a:lstStyle/>
          <a:p>
            <a:pPr fontAlgn="base"/>
            <a:r>
              <a:rPr lang="en-US" b="1" dirty="0"/>
              <a:t>Definition of Extended Metaphor</a:t>
            </a:r>
          </a:p>
          <a:p>
            <a:pPr fontAlgn="base"/>
            <a:r>
              <a:rPr lang="en-US" dirty="0"/>
              <a:t>An extended </a:t>
            </a:r>
            <a:r>
              <a:rPr lang="en-US" dirty="0">
                <a:hlinkClick r:id="rId2"/>
              </a:rPr>
              <a:t>metaphor</a:t>
            </a:r>
            <a:r>
              <a:rPr lang="en-US" dirty="0"/>
              <a:t>, sometimes known as a </a:t>
            </a:r>
            <a:r>
              <a:rPr lang="en-US" dirty="0">
                <a:hlinkClick r:id="rId3"/>
              </a:rPr>
              <a:t>conceit</a:t>
            </a:r>
            <a:r>
              <a:rPr lang="en-US" dirty="0"/>
              <a:t> or sustained metaphor, is a metaphor that an author develops over the course of many lines or even an entire work of literature. An extended metaphor may act as a </a:t>
            </a:r>
            <a:r>
              <a:rPr lang="en-US" dirty="0">
                <a:hlinkClick r:id="rId4"/>
              </a:rPr>
              <a:t>theme</a:t>
            </a:r>
            <a:r>
              <a:rPr lang="en-US" dirty="0"/>
              <a:t> in the work of literature because it is repeated and changes forms as it reappears over and over again. Extended metaphors are complicated than a metaphor that an author only uses once in that extended metaphors more deeply explore the similarities between the original thing and the thing to which it is being compared.</a:t>
            </a:r>
          </a:p>
          <a:p>
            <a:endParaRPr lang="en-US" dirty="0"/>
          </a:p>
        </p:txBody>
      </p:sp>
    </p:spTree>
    <p:extLst>
      <p:ext uri="{BB962C8B-B14F-4D97-AF65-F5344CB8AC3E}">
        <p14:creationId xmlns:p14="http://schemas.microsoft.com/office/powerpoint/2010/main" xmlns="" val="389950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Ok-give me an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0878" y="2106584"/>
            <a:ext cx="4192121" cy="3144091"/>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2988" y="3805518"/>
            <a:ext cx="4307541" cy="24229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08576" y="2027711"/>
            <a:ext cx="2918011" cy="1614633"/>
          </a:xfrm>
          <a:prstGeom prst="rect">
            <a:avLst/>
          </a:prstGeom>
        </p:spPr>
      </p:pic>
    </p:spTree>
    <p:extLst>
      <p:ext uri="{BB962C8B-B14F-4D97-AF65-F5344CB8AC3E}">
        <p14:creationId xmlns:p14="http://schemas.microsoft.com/office/powerpoint/2010/main" xmlns="" val="88535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295" y="3106271"/>
            <a:ext cx="9601196" cy="4988362"/>
          </a:xfrm>
        </p:spPr>
        <p:txBody>
          <a:bodyPr>
            <a:normAutofit/>
          </a:bodyPr>
          <a:lstStyle/>
          <a:p>
            <a:r>
              <a:rPr lang="en-US" sz="4000" dirty="0"/>
              <a:t>I shall be telling this with a sigh</a:t>
            </a:r>
            <a:br>
              <a:rPr lang="en-US" sz="4000" dirty="0"/>
            </a:br>
            <a:r>
              <a:rPr lang="en-US" sz="4000" dirty="0"/>
              <a:t>Somewhere ages and ages hence:</a:t>
            </a:r>
            <a:br>
              <a:rPr lang="en-US" sz="4000" dirty="0"/>
            </a:br>
            <a:r>
              <a:rPr lang="en-US" sz="4000" dirty="0"/>
              <a:t>Two roads diverged in a wood, and I—</a:t>
            </a:r>
            <a:br>
              <a:rPr lang="en-US" sz="4000" dirty="0"/>
            </a:br>
            <a:r>
              <a:rPr lang="en-US" sz="4000" dirty="0"/>
              <a:t>I took the one less traveled by,</a:t>
            </a:r>
            <a:br>
              <a:rPr lang="en-US" sz="4000" dirty="0"/>
            </a:br>
            <a:r>
              <a:rPr lang="en-US" sz="4000" dirty="0"/>
              <a:t>And that has made all the difference.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628071">
            <a:off x="7344063" y="1454308"/>
            <a:ext cx="3853794" cy="28903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449" y="734546"/>
            <a:ext cx="1465279" cy="2279746"/>
          </a:xfrm>
          <a:prstGeom prst="rect">
            <a:avLst/>
          </a:prstGeom>
        </p:spPr>
      </p:pic>
    </p:spTree>
    <p:extLst>
      <p:ext uri="{BB962C8B-B14F-4D97-AF65-F5344CB8AC3E}">
        <p14:creationId xmlns:p14="http://schemas.microsoft.com/office/powerpoint/2010/main" xmlns="" val="26554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18" y="2680265"/>
            <a:ext cx="5183000" cy="603215"/>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381065" y="2557463"/>
            <a:ext cx="3429870" cy="3317875"/>
          </a:xfrm>
        </p:spPr>
      </p:pic>
      <p:pic>
        <p:nvPicPr>
          <p:cNvPr id="1026" name="Picture 2" descr="https://s-media-cache-ak0.pinimg.com/736x/21/18/bc/2118bcb295faef29faf8485632b447d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3821" y="945599"/>
            <a:ext cx="3784414" cy="506473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99942" y="809065"/>
            <a:ext cx="2338388" cy="23383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98712" y="809065"/>
            <a:ext cx="2301688" cy="172626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25189" y="3283480"/>
            <a:ext cx="2808284" cy="279655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309683" y="4752549"/>
            <a:ext cx="3055729" cy="1327489"/>
          </a:xfrm>
          <a:prstGeom prst="rect">
            <a:avLst/>
          </a:prstGeom>
        </p:spPr>
      </p:pic>
    </p:spTree>
    <p:extLst>
      <p:ext uri="{BB962C8B-B14F-4D97-AF65-F5344CB8AC3E}">
        <p14:creationId xmlns:p14="http://schemas.microsoft.com/office/powerpoint/2010/main" xmlns="" val="410825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75807" y="975656"/>
            <a:ext cx="3005952" cy="2254464"/>
          </a:xfrm>
        </p:spPr>
      </p:pic>
      <p:pic>
        <p:nvPicPr>
          <p:cNvPr id="2050" name="Picture 2" descr="http://4.bp.blogspot.com/-8sVmv1k3Ylg/T7Q8jWVKu8I/AAAAAAAAABQ/B4rkhRk9fjY/s1600/2683538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1032" y="735106"/>
            <a:ext cx="4729936" cy="61228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12231" y="2758564"/>
            <a:ext cx="1650962" cy="9431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75807" y="735106"/>
            <a:ext cx="1559593" cy="11833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1010241" y="4157009"/>
            <a:ext cx="1281099" cy="13074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203616" y="4157009"/>
            <a:ext cx="1394087" cy="1787292"/>
          </a:xfrm>
          <a:prstGeom prst="rect">
            <a:avLst/>
          </a:prstGeom>
        </p:spPr>
      </p:pic>
    </p:spTree>
    <p:extLst>
      <p:ext uri="{BB962C8B-B14F-4D97-AF65-F5344CB8AC3E}">
        <p14:creationId xmlns:p14="http://schemas.microsoft.com/office/powerpoint/2010/main" xmlns="" val="266831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214" y="4801097"/>
            <a:ext cx="9601196" cy="1097758"/>
          </a:xfrm>
        </p:spPr>
        <p:txBody>
          <a:bodyPr/>
          <a:lstStyle/>
          <a:p>
            <a:endParaRPr lang="en-US" dirty="0"/>
          </a:p>
        </p:txBody>
      </p:sp>
      <p:pic>
        <p:nvPicPr>
          <p:cNvPr id="3074" name="Picture 2" descr="http://www.a2pwebdesign.com/poetrywits/poetrycontest/mook/2013/9-12_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9452" y="553851"/>
            <a:ext cx="7467600" cy="590223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371789" y="911457"/>
            <a:ext cx="5186186" cy="3889640"/>
          </a:xfrm>
        </p:spPr>
      </p:pic>
    </p:spTree>
    <p:extLst>
      <p:ext uri="{BB962C8B-B14F-4D97-AF65-F5344CB8AC3E}">
        <p14:creationId xmlns:p14="http://schemas.microsoft.com/office/powerpoint/2010/main" xmlns="" val="180929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03909"/>
            <a:ext cx="9601196" cy="1303867"/>
          </a:xfrm>
        </p:spPr>
        <p:txBody>
          <a:bodyPr/>
          <a:lstStyle/>
          <a:p>
            <a:r>
              <a:rPr lang="en-US" dirty="0" smtClean="0"/>
              <a:t>Your Turn</a:t>
            </a:r>
            <a:endParaRPr lang="en-US" dirty="0"/>
          </a:p>
        </p:txBody>
      </p:sp>
      <p:sp>
        <p:nvSpPr>
          <p:cNvPr id="3" name="Content Placeholder 2"/>
          <p:cNvSpPr>
            <a:spLocks noGrp="1"/>
          </p:cNvSpPr>
          <p:nvPr>
            <p:ph idx="1"/>
          </p:nvPr>
        </p:nvSpPr>
        <p:spPr>
          <a:xfrm>
            <a:off x="995082" y="1250576"/>
            <a:ext cx="9901515" cy="3993280"/>
          </a:xfrm>
        </p:spPr>
        <p:txBody>
          <a:bodyPr>
            <a:noAutofit/>
          </a:bodyPr>
          <a:lstStyle/>
          <a:p>
            <a:r>
              <a:rPr lang="en-US" sz="3200" dirty="0" smtClean="0"/>
              <a:t>Write an extended metaphor poem.   Use one of the following sentence starters to get started.</a:t>
            </a:r>
          </a:p>
          <a:p>
            <a:r>
              <a:rPr lang="en-US" sz="3200" dirty="0" smtClean="0"/>
              <a:t>Life is….            A middle school student is…   A teacher is…  My family is… My heart is… My dog is…  My brother (or sister) is…Happiness is…Sadness is…A mountain is…The ocean is…Summer days are…Winter days are…Fall days are…Track season is…I am…Facebook is…Instagram is…My hands are…My body is…The soul is…The moon is…The sun is…A crime scene is…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44193" y="203119"/>
            <a:ext cx="1705446" cy="1705446"/>
          </a:xfrm>
          <a:prstGeom prst="rect">
            <a:avLst/>
          </a:prstGeom>
        </p:spPr>
      </p:pic>
    </p:spTree>
    <p:extLst>
      <p:ext uri="{BB962C8B-B14F-4D97-AF65-F5344CB8AC3E}">
        <p14:creationId xmlns:p14="http://schemas.microsoft.com/office/powerpoint/2010/main" xmlns="" val="38293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0426"/>
            <a:ext cx="9601196" cy="1303867"/>
          </a:xfrm>
        </p:spPr>
        <p:txBody>
          <a:bodyPr/>
          <a:lstStyle/>
          <a:p>
            <a:r>
              <a:rPr lang="en-US" dirty="0" smtClean="0"/>
              <a:t>Extended Metaphor Requirements</a:t>
            </a:r>
            <a:endParaRPr lang="en-US" dirty="0"/>
          </a:p>
        </p:txBody>
      </p:sp>
      <p:sp>
        <p:nvSpPr>
          <p:cNvPr id="3" name="Content Placeholder 2"/>
          <p:cNvSpPr>
            <a:spLocks noGrp="1"/>
          </p:cNvSpPr>
          <p:nvPr>
            <p:ph idx="1"/>
          </p:nvPr>
        </p:nvSpPr>
        <p:spPr>
          <a:xfrm>
            <a:off x="1295402" y="2501152"/>
            <a:ext cx="9601196" cy="3318936"/>
          </a:xfrm>
        </p:spPr>
        <p:txBody>
          <a:bodyPr>
            <a:noAutofit/>
          </a:bodyPr>
          <a:lstStyle/>
          <a:p>
            <a:r>
              <a:rPr lang="en-US" dirty="0" smtClean="0"/>
              <a:t>The metaphor needs to be carried throughout each stanza (poetic paragraph)</a:t>
            </a:r>
          </a:p>
          <a:p>
            <a:endParaRPr lang="en-US" dirty="0"/>
          </a:p>
          <a:p>
            <a:r>
              <a:rPr lang="en-US" dirty="0" smtClean="0"/>
              <a:t>Alliteration needs to be used at least once, personification needs to be used at least once.  Imagery needs to be used throughout (*must include all senses)</a:t>
            </a:r>
          </a:p>
          <a:p>
            <a:endParaRPr lang="en-US" dirty="0"/>
          </a:p>
          <a:p>
            <a:r>
              <a:rPr lang="en-US" dirty="0" smtClean="0"/>
              <a:t>The comparison between the two objects needs to make a point to the reader.  A larger message needs to be stated than what at first appears to the reader.  </a:t>
            </a:r>
            <a:endParaRPr lang="en-US" dirty="0"/>
          </a:p>
        </p:txBody>
      </p:sp>
    </p:spTree>
    <p:extLst>
      <p:ext uri="{BB962C8B-B14F-4D97-AF65-F5344CB8AC3E}">
        <p14:creationId xmlns:p14="http://schemas.microsoft.com/office/powerpoint/2010/main" xmlns="" val="14134349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88</TotalTime>
  <Words>186</Words>
  <Application>Microsoft Office PowerPoint</Application>
  <PresentationFormat>Custom</PresentationFormat>
  <Paragraphs>16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Extended Metaphor </vt:lpstr>
      <vt:lpstr>What is an extended metaphor? </vt:lpstr>
      <vt:lpstr>Ok-give me an example</vt:lpstr>
      <vt:lpstr>Slide 4</vt:lpstr>
      <vt:lpstr>Slide 5</vt:lpstr>
      <vt:lpstr>Slide 6</vt:lpstr>
      <vt:lpstr>Slide 7</vt:lpstr>
      <vt:lpstr>Your Turn</vt:lpstr>
      <vt:lpstr>Extended Metaphor Requirements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Metaphor</dc:title>
  <dc:creator>Marni Kirkemo</dc:creator>
  <cp:lastModifiedBy>kirkemom</cp:lastModifiedBy>
  <cp:revision>4</cp:revision>
  <dcterms:created xsi:type="dcterms:W3CDTF">2016-04-21T13:29:04Z</dcterms:created>
  <dcterms:modified xsi:type="dcterms:W3CDTF">2016-04-25T15:03:55Z</dcterms:modified>
</cp:coreProperties>
</file>